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8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4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CCDA3-2BA6-499C-9A7A-D07A0E31884D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8BD8-2F99-4F04-95FF-FBA84EAD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1684D-E35A-4495-8E85-692A66B581E7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7D08-14DD-4B55-976A-FC0AAFD65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7D08-14DD-4B55-976A-FC0AAFD658B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/>
          <a:lstStyle/>
          <a:p>
            <a:pPr eaLnBrk="1" hangingPunct="1">
              <a:spcBef>
                <a:spcPct val="0"/>
              </a:spcBef>
              <a:defRPr lang="ko-KR" altLang="en-US"/>
            </a:pPr>
            <a:endParaRPr lang="ko-KR" altLang="en-US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/>
          </a:ln>
        </p:spPr>
        <p:txBody>
          <a:bodyPr wrap="square" anchorCtr="0"/>
          <a:lstStyle/>
          <a:p>
            <a:pPr>
              <a:defRPr lang="ko-KR" altLang="en-US"/>
            </a:pPr>
            <a:fld id="{5895869C-F3BD-4233-A9F1-43CC7C091BC9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/>
          <a:lstStyle/>
          <a:p>
            <a:pPr hangingPunct="1">
              <a:spcBef>
                <a:spcPct val="0"/>
              </a:spcBef>
              <a:defRPr lang="ko-KR" altLang="en-US"/>
            </a:pPr>
            <a:endParaRPr lang="ko-KR" altLang="en-US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/>
          </a:ln>
        </p:spPr>
        <p:txBody>
          <a:bodyPr wrap="square" anchorCtr="0"/>
          <a:lstStyle/>
          <a:p>
            <a:pPr>
              <a:defRPr lang="ko-KR" altLang="en-US"/>
            </a:pPr>
            <a:fld id="{5895869C-F3BD-4233-A9F1-43CC7C091BC9}" type="slidenum">
              <a:rPr lang="en-US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6EE0-2AF2-4EA9-8A71-CAF73DB1A03C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B71-390A-43EA-9AB0-E996D9591A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>
          <a:xfrm>
            <a:off x="714348" y="85723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 wants to call you ‘Military Chaplain’.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6EE0-2AF2-4EA9-8A71-CAF73DB1A03C}" type="datetimeFigureOut">
              <a:rPr lang="ko-KR" altLang="en-US" smtClean="0"/>
              <a:pPr/>
              <a:t>2013-04-24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B71-390A-43EA-9AB0-E996D9591A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1" descr="연두빛.jpg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57628"/>
            <a:ext cx="9144000" cy="8159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1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ru-RU" sz="4000" b="1" i="0" smtClean="0">
                <a:solidFill>
                  <a:srgbClr val="224710"/>
                </a:solidFill>
                <a:latin typeface="나눔고딕 ExtraBold"/>
                <a:ea typeface="나눔고딕 ExtraBold"/>
                <a:cs typeface="Times New Roman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22" y="4708539"/>
            <a:ext cx="8209442" cy="649287"/>
          </a:xfrm>
        </p:spPr>
        <p:txBody>
          <a:bodyPr/>
          <a:lstStyle>
            <a:lvl1pPr marL="0" marR="0" indent="0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ru-RU" sz="2000" b="1" i="0">
                <a:solidFill>
                  <a:srgbClr val="224710"/>
                </a:solidFill>
                <a:latin typeface="Times New Roman"/>
                <a:cs typeface="Times New Roman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l" eaLnBrk="1" hangingPunct="1">
              <a:defRPr sz="1800">
                <a:solidFill>
                  <a:schemeClr val="tx1"/>
                </a:solidFill>
              </a:defRPr>
            </a:lvl1pPr>
          </a:lstStyle>
          <a:p>
            <a:pPr>
              <a:defRPr lang="ko-KR"/>
            </a:pPr>
            <a:fld id="{1EB91FB9-680E-4128-82C5-099CE546E161}" type="slidenum">
              <a:rPr lang="en-US" altLang="ko-KR">
                <a:solidFill>
                  <a:srgbClr val="000000"/>
                </a:solidFill>
              </a:rPr>
              <a:pPr>
                <a:defRPr lang="ko-KR"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xfrm>
            <a:off x="419100" y="622617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fld id="{6127C81C-E895-40E1-A525-59537A505D6E}" type="datetimeFigureOut">
              <a:rPr lang="ko-KR" altLang="en-US">
                <a:solidFill>
                  <a:srgbClr val="FFFFFF"/>
                </a:solidFill>
              </a:rPr>
              <a:pPr>
                <a:defRPr lang="ko-KR"/>
              </a:pPr>
              <a:t>2013-04-24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 lang="ko-KR"/>
            </a:pPr>
            <a:endParaRPr lang="en-US" altLang="ko-KR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295275"/>
            <a:ext cx="8715375" cy="4905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나눔고딕 ExtraBold"/>
                <a:ea typeface="나눔고딕 ExtraBold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 sz="1800"/>
            </a:lvl1pPr>
          </a:lstStyle>
          <a:p>
            <a:pPr>
              <a:defRPr lang="ko-KR"/>
            </a:pPr>
            <a:endParaRPr lang="en-US" altLang="ko-K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l" eaLnBrk="1" hangingPunct="1">
              <a:defRPr sz="1800"/>
            </a:lvl1pPr>
          </a:lstStyle>
          <a:p>
            <a:pPr>
              <a:defRPr lang="ko-KR"/>
            </a:pPr>
            <a:fld id="{A5E50FE6-CFA6-4AAC-8457-F86139E1E68A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>
                <a:defRPr lang="ko-KR"/>
              </a:pPr>
              <a:t>‹#›</a:t>
            </a:fld>
            <a:endParaRPr lang="en-US" altLang="ko-K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 lang="ko-KR"/>
            </a:pPr>
            <a:endParaRPr lang="en-US" altLang="ko-KR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00834"/>
            <a:ext cx="1357290" cy="2206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 lang="ko-KR"/>
            </a:pPr>
            <a:fld id="{687BC539-8B65-4B18-9550-F94DA30F3FCB}" type="slidenum">
              <a:rPr lang="en-US" altLang="ko-KR"/>
              <a:pPr>
                <a:defRPr lang="ko-KR"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/>
            </a:pPr>
            <a:fld id="{5741DEC2-6DB1-4067-A4ED-62560F4DD7DB}" type="datetimeFigureOut">
              <a:rPr kumimoji="1" lang="ko-K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 lang="ko-KR"/>
              </a:pPr>
              <a:t>2013-04-24</a:t>
            </a:fld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/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/>
            </a:pPr>
            <a:fld id="{B5EEBE32-8DB5-422E-9F5B-33F0273E1E5E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S4202134.JPG"/>
          <p:cNvPicPr>
            <a:picLocks noChangeAspect="1"/>
          </p:cNvPicPr>
          <p:nvPr userDrawn="1"/>
        </p:nvPicPr>
        <p:blipFill>
          <a:blip r:embed="rId4" cstate="print">
            <a:lum bright="-25000" contrast="-40000"/>
          </a:blip>
          <a:srcRect t="20104" b="16334"/>
          <a:stretch>
            <a:fillRect/>
          </a:stretch>
        </p:blipFill>
        <p:spPr>
          <a:xfrm>
            <a:off x="0" y="0"/>
            <a:ext cx="9144000" cy="191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God wants to call you ‘Military Chaplain’.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FB71-390A-43EA-9AB0-E996D9591A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 descr="30t사단 마크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928694" cy="1232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0" descr="s1.jpg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714889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27" name="날짜 개체 틀 2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/>
                <a:ea typeface="굴림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 altLang="en-US"/>
            </a:pPr>
            <a:fld id="{F8C6C21F-20AD-4E29-AE81-3DB37637A961}" type="datetimeFigureOut">
              <a:rPr kumimoji="1" lang="ko-KR" alt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t>2013-04-24</a:t>
            </a:fld>
            <a:endParaRPr kumimoji="1"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/>
                <a:ea typeface="굴림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 altLang="en-US"/>
            </a:pPr>
            <a:endParaRPr kumimoji="1"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/>
                <a:ea typeface="굴림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 altLang="en-US"/>
            </a:pPr>
            <a:fld id="{B8FD6BAF-9195-4CD7-8582-4492A60EE969}" type="slidenum">
              <a:rPr kumimoji="1" lang="ko-KR" alt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t>‹#›</a:t>
            </a:fld>
            <a:endParaRPr kumimoji="1"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lang="en-US" altLang="ko-KR" sz="3600" b="1" dirty="0">
          <a:solidFill>
            <a:srgbClr val="224710"/>
          </a:solidFill>
          <a:latin typeface="Times New Roman"/>
          <a:ea typeface="MS PGothic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224710"/>
          </a:solidFill>
          <a:latin typeface="Times New Roman"/>
          <a:ea typeface="MS PGothic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224710"/>
          </a:solidFill>
          <a:latin typeface="Times New Roman"/>
          <a:ea typeface="MS PGothic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224710"/>
          </a:solidFill>
          <a:latin typeface="Times New Roman"/>
          <a:ea typeface="MS PGothic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224710"/>
          </a:solidFill>
          <a:latin typeface="Times New Roman"/>
          <a:ea typeface="MS PGothic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rgbClr val="224710"/>
          </a:solidFill>
          <a:latin typeface="맑은 고딕"/>
          <a:ea typeface="맑은 고딕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rgbClr val="224710"/>
          </a:solidFill>
          <a:latin typeface="맑은 고딕"/>
          <a:ea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800" b="1">
          <a:solidFill>
            <a:srgbClr val="224710"/>
          </a:solidFill>
          <a:latin typeface="맑은 고딕"/>
          <a:ea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 b="1">
          <a:solidFill>
            <a:srgbClr val="224710"/>
          </a:solidFill>
          <a:latin typeface="맑은 고딕"/>
          <a:ea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 b="1">
          <a:solidFill>
            <a:srgbClr val="224710"/>
          </a:solidFill>
          <a:latin typeface="맑은 고딕"/>
          <a:ea typeface="맑은 고딕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3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8" descr="s4.jpg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5" name="Picture 29" descr="8"/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217613" y="0"/>
            <a:ext cx="7926387" cy="68738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071546"/>
            <a:ext cx="6972300" cy="507209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r>
              <a:rPr lang="ru-RU" altLang="ko-KR"/>
              <a:t>Click to edit Master text styles</a:t>
            </a:r>
          </a:p>
          <a:p>
            <a:pPr lvl="1">
              <a:defRPr lang="ko-KR" altLang="en-US"/>
            </a:pPr>
            <a:r>
              <a:rPr lang="ru-RU" altLang="ko-KR"/>
              <a:t>Second level</a:t>
            </a:r>
          </a:p>
          <a:p>
            <a:pPr lvl="2">
              <a:defRPr lang="ko-KR" altLang="en-US"/>
            </a:pPr>
            <a:r>
              <a:rPr lang="ru-RU" altLang="ko-KR"/>
              <a:t>Third level</a:t>
            </a:r>
          </a:p>
          <a:p>
            <a:pPr lvl="3">
              <a:defRPr lang="ko-KR" altLang="en-US"/>
            </a:pPr>
            <a:r>
              <a:rPr lang="ru-RU" altLang="ko-KR"/>
              <a:t>Fourth level</a:t>
            </a:r>
          </a:p>
          <a:p>
            <a:pPr lvl="4">
              <a:defRPr lang="ko-KR" altLang="en-US"/>
            </a:pPr>
            <a:r>
              <a:rPr lang="ru-RU" altLang="ko-KR"/>
              <a:t>Fifth level</a:t>
            </a:r>
            <a:endParaRPr lang="en-US" altLang="ko-KR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428604"/>
            <a:ext cx="7286625" cy="4889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/>
          <a:lstStyle/>
          <a:p>
            <a:pPr lvl="0">
              <a:defRPr lang="ko-KR" altLang="en-US"/>
            </a:pPr>
            <a:r>
              <a:rPr lang="en-US" altLang="ko-KR"/>
              <a:t>Click To Edit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42844" y="6215082"/>
            <a:ext cx="1114404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sz="1200">
                <a:solidFill>
                  <a:srgbClr val="224710"/>
                </a:solidFill>
                <a:latin typeface="나눔고딕 ExtraBold"/>
                <a:ea typeface="나눔고딕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/>
              <a:t>제</a:t>
            </a:r>
            <a:r>
              <a:rPr kumimoji="1" lang="en-US" altLang="ko-KR"/>
              <a:t>1</a:t>
            </a:r>
            <a:r>
              <a:rPr kumimoji="1" lang="ko-KR" altLang="en-US"/>
              <a:t>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en-US" altLang="ko-KR"/>
              <a:t>2010.9.11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en-US" altLang="ko-KR" sz="2800" b="1" dirty="0">
          <a:solidFill>
            <a:srgbClr val="224710"/>
          </a:solidFill>
          <a:latin typeface="맑은 고딕"/>
          <a:ea typeface="맑은 고딕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/>
          <a:ea typeface="MS PGothic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/>
          <a:ea typeface="MS PGothic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/>
          <a:ea typeface="MS PGothic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/>
          <a:ea typeface="MS PGothic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/>
          <a:ea typeface="굴림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24710"/>
          </a:solidFill>
          <a:latin typeface="Arial"/>
          <a:ea typeface="MS PGothic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24710"/>
          </a:solidFill>
          <a:latin typeface="Arial"/>
          <a:ea typeface="MS PGothic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>
          <a:solidFill>
            <a:srgbClr val="224710"/>
          </a:solidFill>
          <a:latin typeface="Arial"/>
          <a:ea typeface="MS PGothic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24710"/>
          </a:solidFill>
          <a:latin typeface="Arial"/>
          <a:ea typeface="MS PGothic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24710"/>
          </a:solidFill>
          <a:latin typeface="Arial"/>
          <a:ea typeface="MS PGothic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file:///C:/Documents%20and%20Settings/Hong%20Kyung%20Eun/My%20Documents/95&#54924;&#44592;/&#54665;&#49324;&#49324;&#51652;/11.03.27%2027&#49324;&#45800;%20&#51652;&#51473;&#49464;&#47168;&#49885;/27&#49324;&#45800;&#51652;&#51473;&#49464;&#47168;&#49885;%20(17).jp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file:///C:/Documents%20and%20Settings/Hong%20Kyung%20Eun/My%20Documents/95&#54924;&#44592;/&#54665;&#49324;&#49324;&#51652;/11.06.24%20&#49888;&#51076;&#44400;&#47785;%20&#51076;&#44288;&#50696;&#48176;/&#51076;&#44288;&#49885;%20037.jp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44608;&#54840;&#44540;&#47785;&#49324;%20&#49324;&#51652;\089&#50696;&#49688;&#51064;&#48372;&#44256;&#51460;&#51076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err="1" smtClean="0">
                <a:latin typeface="HY견고딕" pitchFamily="18" charset="-127"/>
                <a:ea typeface="HY견고딕" pitchFamily="18" charset="-127"/>
              </a:rPr>
              <a:t>군종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 목사 아시나요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85940"/>
          </a:xfrm>
        </p:spPr>
        <p:txBody>
          <a:bodyPr/>
          <a:lstStyle/>
          <a:p>
            <a:r>
              <a:rPr lang="ko-KR" altLang="en-US" dirty="0" smtClean="0"/>
              <a:t>육군</a:t>
            </a:r>
            <a:r>
              <a:rPr lang="en-US" altLang="ko-KR" dirty="0" smtClean="0"/>
              <a:t>3</a:t>
            </a:r>
            <a:r>
              <a:rPr lang="ko-KR" altLang="en-US" dirty="0" smtClean="0"/>
              <a:t>사관학교 </a:t>
            </a:r>
            <a:r>
              <a:rPr lang="ko-KR" altLang="en-US" dirty="0" err="1" smtClean="0"/>
              <a:t>충성대교회</a:t>
            </a:r>
            <a:endParaRPr lang="en-US" altLang="ko-KR" dirty="0" smtClean="0"/>
          </a:p>
          <a:p>
            <a:r>
              <a:rPr lang="ko-KR" altLang="en-US" dirty="0" smtClean="0"/>
              <a:t>대위</a:t>
            </a:r>
            <a:r>
              <a:rPr lang="en-US" altLang="ko-KR" dirty="0" smtClean="0"/>
              <a:t> </a:t>
            </a:r>
            <a:r>
              <a:rPr lang="ko-KR" altLang="en-US" dirty="0" smtClean="0"/>
              <a:t>김호근 목사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331640" y="1124744"/>
            <a:ext cx="7992888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 dirty="0">
                <a:solidFill>
                  <a:srgbClr val="EE6D1E"/>
                </a:solidFill>
                <a:latin typeface="맑은 고딕"/>
                <a:ea typeface="맑은 고딕"/>
              </a:rPr>
              <a:t>황금어장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 dirty="0">
                <a:latin typeface="맑은 고딕"/>
                <a:ea typeface="맑은 고딕"/>
              </a:rPr>
              <a:t>군 장병의 절반 이상(약 54%)이 종교활동으로 기독교를 선택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 dirty="0">
                <a:latin typeface="맑은 고딕"/>
                <a:ea typeface="맑은 고딕"/>
              </a:rPr>
              <a:t>변화된 환경과 종교활동 장려로 인해 전도가 용이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 dirty="0">
                <a:latin typeface="맑은 고딕"/>
                <a:ea typeface="맑은 고딕"/>
              </a:rPr>
              <a:t>많은 신자 양성</a:t>
            </a:r>
          </a:p>
          <a:p>
            <a:pPr lvl="1">
              <a:lnSpc>
                <a:spcPct val="200000"/>
              </a:lnSpc>
              <a:buNone/>
              <a:defRPr lang="ko-KR" altLang="en-US"/>
            </a:pPr>
            <a:endParaRPr lang="en-US" altLang="ko-KR" b="1" dirty="0">
              <a:latin typeface="맑은 고딕"/>
              <a:ea typeface="맑은 고딕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군인사역의 장점</a:t>
            </a:r>
          </a:p>
        </p:txBody>
      </p:sp>
      <p:pic>
        <p:nvPicPr>
          <p:cNvPr id="12294" name="Picture 6" descr="C:\Documents and Settings\daysorah\Local Settings\Temporary Internet Files\Content.IE5\QNKV3STG\MP900289164[2].jpg"/>
          <p:cNvPicPr>
            <a:picLocks noChangeAspect="1" noChangeArrowheads="1"/>
          </p:cNvPicPr>
          <p:nvPr/>
        </p:nvPicPr>
        <p:blipFill rotWithShape="1">
          <a:blip r:link="rId2" cstate="print">
            <a:alphaModFix/>
            <a:lum/>
          </a:blip>
          <a:srcRect/>
          <a:stretch>
            <a:fillRect/>
          </a:stretch>
        </p:blipFill>
        <p:spPr>
          <a:xfrm>
            <a:off x="5560226" y="4214818"/>
            <a:ext cx="2952770" cy="2214578"/>
          </a:xfrm>
          <a:prstGeom prst="cloud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1. 장교로서의 혜택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숙소 제공, 특식, 면책 특권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일과시간 후 자유시간 보장(출퇴근)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해외유학(국가 전액지원)</a:t>
            </a:r>
          </a:p>
          <a:p>
            <a:pPr lvl="1">
              <a:lnSpc>
                <a:spcPct val="200000"/>
              </a:lnSpc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급여</a:t>
            </a:r>
          </a:p>
          <a:p>
            <a:pPr lvl="1">
              <a:lnSpc>
                <a:spcPct val="200000"/>
              </a:lnSpc>
              <a:defRPr lang="ko-KR" altLang="en-US"/>
            </a:pP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200000"/>
              </a:lnSpc>
              <a:buNone/>
              <a:defRPr lang="ko-KR" altLang="en-US"/>
            </a:pPr>
            <a:endParaRPr lang="ko-KR" altLang="en-US" b="1">
              <a:latin typeface="맑은 고딕"/>
              <a:ea typeface="맑은 고딕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  <p:pic>
        <p:nvPicPr>
          <p:cNvPr id="12294" name="Picture 6" descr="C:\Documents and Settings\daysorah\Local Settings\Temporary Internet Files\Content.IE5\QNKV3STG\MP900289164[2].jpg"/>
          <p:cNvPicPr>
            <a:picLocks noChangeAspect="1" noChangeArrowheads="1"/>
          </p:cNvPicPr>
          <p:nvPr/>
        </p:nvPicPr>
        <p:blipFill rotWithShape="1">
          <a:blip r:link="rId2" cstate="print">
            <a:alphaModFix/>
            <a:lum/>
          </a:blip>
          <a:srcRect/>
          <a:stretch>
            <a:fillRect/>
          </a:stretch>
        </p:blipFill>
        <p:spPr>
          <a:xfrm>
            <a:off x="5560226" y="4214818"/>
            <a:ext cx="2952770" cy="2214577"/>
          </a:xfrm>
          <a:prstGeom prst="cloud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2. 재학 중 학교의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1300" b="1">
                <a:latin typeface="맑은 고딕"/>
                <a:ea typeface="맑은 고딕"/>
              </a:rPr>
              <a:t>1)</a:t>
            </a:r>
            <a:r>
              <a:rPr lang="ko-KR" altLang="ko-KR" sz="1300" b="1">
                <a:latin typeface="맑은 고딕"/>
                <a:ea typeface="맑은 고딕"/>
              </a:rPr>
              <a:t> 총신대학교 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ko-KR" sz="1300" b="1">
                <a:latin typeface="맑은 고딕"/>
                <a:ea typeface="맑은 고딕"/>
              </a:rPr>
              <a:t>      </a:t>
            </a:r>
            <a:r>
              <a:rPr lang="ko-KR" altLang="en-US" sz="1300" b="1">
                <a:latin typeface="맑은 고딕"/>
                <a:ea typeface="맑은 고딕"/>
              </a:rPr>
              <a:t>(1)</a:t>
            </a:r>
            <a:r>
              <a:rPr lang="ko-KR" altLang="ko-KR" sz="1300" b="1">
                <a:latin typeface="맑은 고딕"/>
                <a:ea typeface="맑은 고딕"/>
              </a:rPr>
              <a:t> 등록금 전액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ko-KR" sz="1300" b="1">
                <a:latin typeface="맑은 고딕"/>
                <a:ea typeface="맑은 고딕"/>
              </a:rPr>
              <a:t>      </a:t>
            </a:r>
            <a:r>
              <a:rPr lang="ko-KR" altLang="en-US" sz="1300" b="1">
                <a:latin typeface="맑은 고딕"/>
                <a:ea typeface="맑은 고딕"/>
              </a:rPr>
              <a:t>(2)</a:t>
            </a:r>
            <a:r>
              <a:rPr lang="ko-KR" altLang="ko-KR" sz="1300" b="1">
                <a:latin typeface="맑은 고딕"/>
                <a:ea typeface="맑은 고딕"/>
              </a:rPr>
              <a:t> 군목시험 특강반 개설, 특강 시 기숙사 제공, 교재비 지급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1300" b="1">
                <a:latin typeface="맑은 고딕"/>
                <a:ea typeface="맑은 고딕"/>
              </a:rPr>
              <a:t>2)</a:t>
            </a:r>
            <a:r>
              <a:rPr lang="ko-KR" altLang="ko-KR" sz="1300" b="1">
                <a:latin typeface="맑은 고딕"/>
                <a:ea typeface="맑은 고딕"/>
              </a:rPr>
              <a:t> 칼빈대학교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ko-KR" sz="1300" b="1">
                <a:latin typeface="맑은 고딕"/>
                <a:ea typeface="맑은 고딕"/>
              </a:rPr>
              <a:t>      </a:t>
            </a:r>
            <a:r>
              <a:rPr lang="ko-KR" altLang="en-US" sz="1300" b="1">
                <a:latin typeface="맑은 고딕"/>
                <a:ea typeface="맑은 고딕"/>
              </a:rPr>
              <a:t>(1)</a:t>
            </a:r>
            <a:r>
              <a:rPr lang="ko-KR" altLang="ko-KR" sz="1300" b="1">
                <a:latin typeface="맑은 고딕"/>
                <a:ea typeface="맑은 고딕"/>
              </a:rPr>
              <a:t> 등록금 전액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1300" b="1">
                <a:latin typeface="맑은 고딕"/>
                <a:ea typeface="맑은 고딕"/>
              </a:rPr>
              <a:t>3)</a:t>
            </a:r>
            <a:r>
              <a:rPr lang="ko-KR" altLang="ko-KR" sz="1300" b="1">
                <a:latin typeface="맑은 고딕"/>
                <a:ea typeface="맑은 고딕"/>
              </a:rPr>
              <a:t> 광신대학교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ko-KR" sz="1300" b="1">
                <a:latin typeface="맑은 고딕"/>
                <a:ea typeface="맑은 고딕"/>
              </a:rPr>
              <a:t>      </a:t>
            </a:r>
            <a:r>
              <a:rPr lang="ko-KR" altLang="en-US" sz="1300" b="1">
                <a:latin typeface="맑은 고딕"/>
                <a:ea typeface="맑은 고딕"/>
              </a:rPr>
              <a:t>(1)</a:t>
            </a:r>
            <a:r>
              <a:rPr lang="ko-KR" altLang="ko-KR" sz="1300" b="1">
                <a:latin typeface="맑은 고딕"/>
                <a:ea typeface="맑은 고딕"/>
              </a:rPr>
              <a:t> </a:t>
            </a:r>
            <a:r>
              <a:rPr lang="ko-KR" altLang="en-US" sz="1300" b="1">
                <a:latin typeface="맑은 고딕"/>
                <a:ea typeface="맑은 고딕"/>
              </a:rPr>
              <a:t>등록금 전액 지원     (2)</a:t>
            </a:r>
            <a:r>
              <a:rPr lang="ko-KR" altLang="ko-KR" sz="1300" b="1">
                <a:latin typeface="맑은 고딕"/>
                <a:ea typeface="맑은 고딕"/>
              </a:rPr>
              <a:t> 기숙사비 면제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1300" b="1">
                <a:latin typeface="맑은 고딕"/>
                <a:ea typeface="맑은 고딕"/>
              </a:rPr>
              <a:t>4)</a:t>
            </a:r>
            <a:r>
              <a:rPr lang="ko-KR" altLang="ko-KR" sz="1300" b="1">
                <a:latin typeface="맑은 고딕"/>
                <a:ea typeface="맑은 고딕"/>
              </a:rPr>
              <a:t> 대신대학교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ko-KR" sz="1300" b="1">
                <a:latin typeface="맑은 고딕"/>
                <a:ea typeface="맑은 고딕"/>
              </a:rPr>
              <a:t>      </a:t>
            </a:r>
            <a:r>
              <a:rPr lang="ko-KR" altLang="en-US" sz="1300" b="1">
                <a:latin typeface="맑은 고딕"/>
                <a:ea typeface="맑은 고딕"/>
              </a:rPr>
              <a:t>(1)</a:t>
            </a:r>
            <a:r>
              <a:rPr lang="ko-KR" altLang="ko-KR" sz="1300" b="1">
                <a:latin typeface="맑은 고딕"/>
                <a:ea typeface="맑은 고딕"/>
              </a:rPr>
              <a:t> 총회군선교회 대구</a:t>
            </a:r>
            <a:r>
              <a:rPr lang="ko-KR" altLang="en-US" sz="1300" b="1">
                <a:latin typeface="맑은 고딕"/>
                <a:ea typeface="맑은 고딕"/>
              </a:rPr>
              <a:t>, </a:t>
            </a:r>
            <a:r>
              <a:rPr lang="ko-KR" altLang="ko-KR" sz="1300" b="1">
                <a:latin typeface="맑은 고딕"/>
                <a:ea typeface="맑은 고딕"/>
              </a:rPr>
              <a:t>경북</a:t>
            </a:r>
            <a:r>
              <a:rPr lang="ko-KR" altLang="en-US" sz="1300" b="1">
                <a:latin typeface="맑은 고딕"/>
                <a:ea typeface="맑은 고딕"/>
              </a:rPr>
              <a:t> </a:t>
            </a:r>
            <a:r>
              <a:rPr lang="ko-KR" altLang="ko-KR" sz="1300" b="1">
                <a:latin typeface="맑은 고딕"/>
                <a:ea typeface="맑은 고딕"/>
              </a:rPr>
              <a:t>지회에서 등록금 전액 지원</a:t>
            </a:r>
          </a:p>
          <a:p>
            <a:pPr lvl="1">
              <a:lnSpc>
                <a:spcPct val="200000"/>
              </a:lnSpc>
              <a:buNone/>
              <a:defRPr lang="ko-KR" altLang="en-US"/>
            </a:pPr>
            <a:endParaRPr lang="en-US" altLang="ko-KR" b="1">
              <a:latin typeface="맑은 고딕"/>
              <a:ea typeface="맑은 고딕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3. 총회의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1)</a:t>
            </a:r>
            <a:r>
              <a:rPr lang="ko-KR" altLang="ko-KR" b="1">
                <a:latin typeface="맑은 고딕"/>
                <a:ea typeface="맑은 고딕"/>
              </a:rPr>
              <a:t> </a:t>
            </a:r>
            <a:r>
              <a:rPr lang="ko-KR" altLang="en-US" b="1">
                <a:latin typeface="맑은 고딕"/>
                <a:ea typeface="맑은 고딕"/>
              </a:rPr>
              <a:t>격려금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- 재학 중인 군목후보생에게 1년에 한 번씩 지급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2)</a:t>
            </a:r>
            <a:r>
              <a:rPr lang="ko-KR" altLang="en-US" b="1">
                <a:latin typeface="맑은 고딕"/>
                <a:ea typeface="맑은 고딕"/>
              </a:rPr>
              <a:t> 신임군목 생활지원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- 입소 후 임관 전 남아있는 가족의 생활비를 지급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endParaRPr lang="ko-KR" altLang="en-US" sz="2400" b="1">
              <a:latin typeface="맑은 고딕"/>
              <a:ea typeface="맑은 고딕"/>
            </a:endParaRPr>
          </a:p>
          <a:p>
            <a:pPr lvl="1">
              <a:lnSpc>
                <a:spcPct val="200000"/>
              </a:lnSpc>
              <a:buNone/>
              <a:defRPr lang="ko-KR" altLang="en-US"/>
            </a:pPr>
            <a:endParaRPr lang="en-US" altLang="ko-KR" b="1">
              <a:latin typeface="맑은 고딕"/>
              <a:ea typeface="맑은 고딕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3. 총회의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3)</a:t>
            </a:r>
            <a:r>
              <a:rPr lang="ko-KR" altLang="en-US" b="1">
                <a:latin typeface="맑은 고딕"/>
                <a:ea typeface="맑은 고딕"/>
              </a:rPr>
              <a:t> 군목 장비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</a:t>
            </a:r>
            <a:r>
              <a:rPr lang="ko-KR" altLang="en-US" sz="1800" b="1">
                <a:latin typeface="맑은 고딕"/>
                <a:ea typeface="맑은 고딕"/>
              </a:rPr>
              <a:t>- 군 사역에 필요한 노트북, 휴대용 프로젝트 등을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4)</a:t>
            </a:r>
            <a:r>
              <a:rPr lang="ko-KR" altLang="en-US" b="1">
                <a:latin typeface="맑은 고딕"/>
                <a:ea typeface="맑은 고딕"/>
              </a:rPr>
              <a:t> 군인교회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- 교회운영 및 전도를 위해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endParaRPr lang="ko-KR" altLang="en-US" sz="2400" b="1">
              <a:latin typeface="맑은 고딕"/>
              <a:ea typeface="맑은 고딕"/>
            </a:endParaRP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endParaRPr lang="ko-KR" altLang="en-US" sz="2400" b="1">
              <a:latin typeface="맑은 고딕"/>
              <a:ea typeface="맑은 고딕"/>
            </a:endParaRPr>
          </a:p>
          <a:p>
            <a:pPr lvl="1">
              <a:lnSpc>
                <a:spcPct val="200000"/>
              </a:lnSpc>
              <a:buNone/>
              <a:defRPr lang="ko-KR" altLang="en-US"/>
            </a:pPr>
            <a:endParaRPr lang="en-US" altLang="ko-KR" b="1">
              <a:latin typeface="맑은 고딕"/>
              <a:ea typeface="맑은 고딕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3. 총회의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5)</a:t>
            </a:r>
            <a:r>
              <a:rPr lang="ko-KR" altLang="en-US" b="1">
                <a:latin typeface="맑은 고딕"/>
                <a:ea typeface="맑은 고딕"/>
              </a:rPr>
              <a:t> 군목수양회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- 매년 1회 본인, 사모, 자녀를 대상으로 총회 소속    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   모든 군목이 해외 또는 국내에서 일주일간의 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   휴식 및 친목도모의 장 마련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00" cy="4929222"/>
          </a:xfrm>
        </p:spPr>
        <p:txBody>
          <a:bodyPr/>
          <a:lstStyle/>
          <a:p>
            <a:pPr>
              <a:lnSpc>
                <a:spcPct val="250000"/>
              </a:lnSpc>
              <a:defRPr lang="ko-KR" altLang="en-US"/>
            </a:pPr>
            <a:r>
              <a:rPr lang="ko-KR" altLang="en-US" sz="2400" b="1">
                <a:solidFill>
                  <a:srgbClr val="EE6D1E"/>
                </a:solidFill>
                <a:latin typeface="맑은 고딕"/>
                <a:ea typeface="맑은 고딕"/>
              </a:rPr>
              <a:t>3. 총회의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6)</a:t>
            </a:r>
            <a:r>
              <a:rPr lang="ko-KR" altLang="en-US" b="1">
                <a:latin typeface="맑은 고딕"/>
                <a:ea typeface="맑은 고딕"/>
              </a:rPr>
              <a:t> 전국여전도회연합회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-</a:t>
            </a:r>
            <a:r>
              <a:rPr lang="ko-KR" altLang="en-US" sz="2000" b="1">
                <a:latin typeface="맑은 고딕"/>
                <a:ea typeface="맑은 고딕"/>
              </a:rPr>
              <a:t> 영관급 이하 장교에게 매월 소정 금액을 지원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400" b="1">
                <a:latin typeface="맑은 고딕"/>
                <a:ea typeface="맑은 고딕"/>
              </a:rPr>
              <a:t>7)</a:t>
            </a:r>
            <a:r>
              <a:rPr lang="ko-KR" altLang="en-US" b="1">
                <a:latin typeface="맑은 고딕"/>
                <a:ea typeface="맑은 고딕"/>
              </a:rPr>
              <a:t> 그 외 총회, 총회군선교회에서 군목 활동을 위한</a:t>
            </a:r>
          </a:p>
          <a:p>
            <a:pPr lvl="1">
              <a:lnSpc>
                <a:spcPct val="20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b="1">
                <a:latin typeface="맑은 고딕"/>
                <a:ea typeface="맑은 고딕"/>
              </a:rPr>
              <a:t>    다각적 노력을 하고 있음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군종장교의 혜택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14348" y="714356"/>
            <a:ext cx="8229600" cy="642942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>C</a:t>
            </a:r>
            <a:r>
              <a:rPr lang="en-US" altLang="ko-KR" sz="4400" dirty="0" smtClean="0"/>
              <a:t>onclusion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국방의 의무와 하나님 나라 사역을 동시에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27</a:t>
            </a:r>
            <a:r>
              <a:rPr lang="ko-KR" altLang="en-US" dirty="0" smtClean="0"/>
              <a:t>살 담임목사 본 적 있나요</a:t>
            </a:r>
            <a:r>
              <a:rPr lang="en-US" altLang="ko-KR" dirty="0" smtClean="0"/>
              <a:t>? (</a:t>
            </a:r>
            <a:r>
              <a:rPr lang="ko-KR" altLang="en-US" dirty="0" smtClean="0"/>
              <a:t>목회와 설교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바울과 같은 사역을 실제화하다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많은 위탁교육과 해외 연수의 기회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성숙한 청년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안정된 가정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복음의 담대한 비밀을 오늘도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내일도 체험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동역자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선후배들과의 만남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늘 푸른 청년사역을 향한 비전을 꿈꾸다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14348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altLang="ko-KR" sz="4900" dirty="0" smtClean="0"/>
              <a:t>Misunderstanding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시험준비 힘들지 않나요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전 육군 가기 싫어요</a:t>
            </a:r>
            <a:r>
              <a:rPr lang="en-US" altLang="ko-KR" dirty="0" smtClean="0"/>
              <a:t>~~</a:t>
            </a:r>
          </a:p>
          <a:p>
            <a:r>
              <a:rPr lang="ko-KR" altLang="en-US" dirty="0" smtClean="0"/>
              <a:t>유학 가고 싶어요</a:t>
            </a:r>
            <a:r>
              <a:rPr lang="en-US" altLang="ko-KR" dirty="0" smtClean="0"/>
              <a:t>~~</a:t>
            </a:r>
          </a:p>
          <a:p>
            <a:r>
              <a:rPr lang="ko-KR" altLang="en-US" dirty="0" smtClean="0"/>
              <a:t>꼭 </a:t>
            </a:r>
            <a:r>
              <a:rPr lang="ko-KR" altLang="en-US" dirty="0" smtClean="0">
                <a:solidFill>
                  <a:srgbClr val="FFFF00"/>
                </a:solidFill>
              </a:rPr>
              <a:t>총신인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FF00"/>
                </a:solidFill>
              </a:rPr>
              <a:t>광신인</a:t>
            </a:r>
            <a:r>
              <a:rPr lang="en-US" altLang="ko-KR" dirty="0" smtClean="0"/>
              <a:t>, </a:t>
            </a:r>
            <a:r>
              <a:rPr lang="ko-KR" altLang="en-US" dirty="0" err="1" smtClean="0">
                <a:solidFill>
                  <a:srgbClr val="FFFF00"/>
                </a:solidFill>
              </a:rPr>
              <a:t>대신인</a:t>
            </a:r>
            <a:r>
              <a:rPr lang="ko-KR" altLang="en-US" dirty="0" err="1" smtClean="0"/>
              <a:t>이</a:t>
            </a:r>
            <a:r>
              <a:rPr lang="ko-KR" altLang="en-US" dirty="0" smtClean="0"/>
              <a:t> </a:t>
            </a:r>
            <a:r>
              <a:rPr lang="ko-KR" altLang="en-US" dirty="0" smtClean="0"/>
              <a:t>가야 하나요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군대에 선한 것이 있나요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빨리 군대 갔다 오는 것이 더 현실적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14348" y="642918"/>
            <a:ext cx="8229600" cy="642942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>Welcome to our Team!</a:t>
            </a:r>
            <a:endParaRPr lang="ko-KR" altLang="en-US" sz="4400" dirty="0"/>
          </a:p>
        </p:txBody>
      </p:sp>
      <p:pic>
        <p:nvPicPr>
          <p:cNvPr id="4" name="내용 개체 틀 3" descr="합동군목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500461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합동군목단2.jpg"/>
          <p:cNvPicPr>
            <a:picLocks noChangeAspect="1"/>
          </p:cNvPicPr>
          <p:nvPr/>
        </p:nvPicPr>
        <p:blipFill>
          <a:blip r:embed="rId3" cstate="print"/>
          <a:srcRect l="16240" t="22135" r="17717" b="7747"/>
          <a:stretch>
            <a:fillRect/>
          </a:stretch>
        </p:blipFill>
        <p:spPr>
          <a:xfrm>
            <a:off x="5072066" y="2714620"/>
            <a:ext cx="381804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071538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Steven Jobs in Korea Military?</a:t>
            </a:r>
            <a:endParaRPr lang="ko-KR" altLang="en-US" sz="4400" dirty="0"/>
          </a:p>
        </p:txBody>
      </p:sp>
      <p:pic>
        <p:nvPicPr>
          <p:cNvPr id="4" name="내용 개체 틀 3" descr="i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3786214" cy="3810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그림 5" descr="S4201310.JPG"/>
          <p:cNvPicPr>
            <a:picLocks noChangeAspect="1"/>
          </p:cNvPicPr>
          <p:nvPr/>
        </p:nvPicPr>
        <p:blipFill>
          <a:blip r:embed="rId3" cstate="print">
            <a:lum bright="-17000" contrast="12000"/>
          </a:blip>
          <a:stretch>
            <a:fillRect/>
          </a:stretch>
        </p:blipFill>
        <p:spPr>
          <a:xfrm>
            <a:off x="4500562" y="1500174"/>
            <a:ext cx="4252809" cy="395522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14348" y="571480"/>
            <a:ext cx="8229600" cy="642942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>Who  is ‘Chaplain’? (Identity)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1026" name="Diagram 2"/>
          <p:cNvGraphicFramePr>
            <a:graphicFrameLocks/>
          </p:cNvGraphicFramePr>
          <p:nvPr/>
        </p:nvGraphicFramePr>
        <p:xfrm>
          <a:off x="1285852" y="998538"/>
          <a:ext cx="6596089" cy="585946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53578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800" dirty="0" smtClean="0">
                <a:latin typeface="휴먼둥근헤드라인" pitchFamily="18" charset="-127"/>
                <a:ea typeface="휴먼둥근헤드라인" pitchFamily="18" charset="-127"/>
              </a:rPr>
              <a:t>장교</a:t>
            </a:r>
            <a:r>
              <a:rPr lang="en-US" altLang="ko-KR" sz="2800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ko-KR" altLang="en-US" sz="28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Come and See!!</a:t>
            </a:r>
            <a:endParaRPr lang="ko-KR" altLang="en-US" sz="4400" dirty="0"/>
          </a:p>
        </p:txBody>
      </p:sp>
      <p:pic>
        <p:nvPicPr>
          <p:cNvPr id="4" name="089예수인보고줄임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7358114" cy="55007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4"/>
          <p:cNvSpPr>
            <a:spLocks noGrp="1"/>
          </p:cNvSpPr>
          <p:nvPr>
            <p:ph type="ctrTitle"/>
          </p:nvPr>
        </p:nvSpPr>
        <p:spPr>
          <a:xfrm>
            <a:off x="0" y="2714620"/>
            <a:ext cx="9144000" cy="81597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4800" b="0" i="0">
                <a:solidFill>
                  <a:srgbClr val="367119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울릉도B"/>
                <a:ea typeface="HY울릉도B"/>
              </a:rPr>
              <a:t>군종목사제도의 역사와</a:t>
            </a:r>
          </a:p>
          <a:p>
            <a:pPr>
              <a:defRPr lang="ko-KR" altLang="en-US"/>
            </a:pPr>
            <a:endParaRPr lang="ko-KR" altLang="en-US" sz="4800" b="0" i="0">
              <a:solidFill>
                <a:srgbClr val="367119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울릉도B"/>
              <a:ea typeface="HY울릉도B"/>
            </a:endParaRPr>
          </a:p>
          <a:p>
            <a:pPr>
              <a:defRPr lang="ko-KR" altLang="en-US"/>
            </a:pPr>
            <a:r>
              <a:rPr lang="ko-KR" altLang="en-US" sz="4800" b="0" i="0">
                <a:solidFill>
                  <a:srgbClr val="367119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울릉도B"/>
                <a:ea typeface="HY울릉도B"/>
              </a:rPr>
              <a:t>군종장교 현황</a:t>
            </a:r>
          </a:p>
          <a:p>
            <a:pPr>
              <a:defRPr lang="ko-KR" altLang="en-US"/>
            </a:pPr>
            <a:endParaRPr lang="ko-KR" altLang="en-US" sz="4800" b="0" i="0">
              <a:solidFill>
                <a:srgbClr val="367119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울릉도B"/>
              <a:ea typeface="HY울릉도B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29000">
              <a:srgbClr val="E0EBF3"/>
            </a:gs>
            <a:gs pos="100000">
              <a:srgbClr val="E0EB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785918" y="214290"/>
            <a:ext cx="1428728" cy="785794"/>
            <a:chOff x="0" y="3206739"/>
            <a:chExt cx="1285890" cy="857260"/>
          </a:xfrm>
        </p:grpSpPr>
        <p:sp>
          <p:nvSpPr>
            <p:cNvPr id="12" name="타원 11"/>
            <p:cNvSpPr/>
            <p:nvPr/>
          </p:nvSpPr>
          <p:spPr>
            <a:xfrm>
              <a:off x="0" y="3206739"/>
              <a:ext cx="1285890" cy="85726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타원 4"/>
            <p:cNvSpPr/>
            <p:nvPr/>
          </p:nvSpPr>
          <p:spPr>
            <a:xfrm>
              <a:off x="188313" y="3332282"/>
              <a:ext cx="909262" cy="606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algn="ctr" defTabSz="198024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kumimoji="1" lang="ko-KR" altLang="en-US" sz="2800">
                  <a:solidFill>
                    <a:srgbClr val="580000"/>
                  </a:solidFill>
                </a:rPr>
                <a:t>역사</a:t>
              </a:r>
            </a:p>
          </p:txBody>
        </p:sp>
      </p:grp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1714480" y="1142984"/>
            <a:ext cx="6858048" cy="5429312"/>
          </a:xfrm>
        </p:spPr>
        <p:txBody>
          <a:bodyPr/>
          <a:lstStyle/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1. 기원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1948년 조선경비대가 창설되면서 처음으로 군내 종교행사.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</a:t>
            </a:r>
            <a:r>
              <a:rPr lang="ko-KR" altLang="en-US" sz="1800" dirty="0" smtClean="0">
                <a:latin typeface="HY엽서M"/>
                <a:ea typeface="HY엽서M"/>
              </a:rPr>
              <a:t>강문봉 </a:t>
            </a:r>
            <a:r>
              <a:rPr lang="ko-KR" altLang="en-US" sz="1800" dirty="0">
                <a:latin typeface="HY엽서M"/>
                <a:ea typeface="HY엽서M"/>
              </a:rPr>
              <a:t>부관, 손원일 해군제독이 해외시찰을 통해 군목제도의 필요성 인식</a:t>
            </a:r>
            <a:r>
              <a:rPr lang="ko-KR" altLang="en-US" sz="1800" dirty="0" smtClean="0">
                <a:latin typeface="HY엽서M"/>
                <a:ea typeface="HY엽서M"/>
              </a:rPr>
              <a:t>. </a:t>
            </a:r>
            <a:r>
              <a:rPr lang="ko-KR" altLang="en-US" sz="1800" dirty="0" err="1" smtClean="0">
                <a:latin typeface="HY엽서M"/>
                <a:ea typeface="HY엽서M"/>
              </a:rPr>
              <a:t>정달빈</a:t>
            </a:r>
            <a:r>
              <a:rPr lang="ko-KR" altLang="en-US" sz="1800" dirty="0" smtClean="0">
                <a:latin typeface="HY엽서M"/>
                <a:ea typeface="HY엽서M"/>
              </a:rPr>
              <a:t> </a:t>
            </a:r>
            <a:r>
              <a:rPr lang="ko-KR" altLang="en-US" sz="1800" dirty="0">
                <a:latin typeface="HY엽서M"/>
                <a:ea typeface="HY엽서M"/>
              </a:rPr>
              <a:t>목사(이화여고 교목)</a:t>
            </a:r>
            <a:r>
              <a:rPr lang="ko-KR" altLang="en-US" sz="1800" dirty="0" err="1">
                <a:latin typeface="HY엽서M"/>
                <a:ea typeface="HY엽서M"/>
              </a:rPr>
              <a:t>를</a:t>
            </a:r>
            <a:r>
              <a:rPr lang="ko-KR" altLang="en-US" sz="1800" dirty="0">
                <a:latin typeface="HY엽서M"/>
                <a:ea typeface="HY엽서M"/>
              </a:rPr>
              <a:t> 초빙해 남산감리교회에서 첫 예배를 드리는 것으로 군목이 해군에 도입.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</a:t>
            </a:r>
            <a:r>
              <a:rPr lang="ko-KR" altLang="en-US" sz="1800" dirty="0" smtClean="0">
                <a:latin typeface="HY엽서M"/>
                <a:ea typeface="HY엽서M"/>
              </a:rPr>
              <a:t>1949</a:t>
            </a:r>
            <a:r>
              <a:rPr lang="ko-KR" altLang="en-US" sz="1800" dirty="0">
                <a:latin typeface="HY엽서M"/>
                <a:ea typeface="HY엽서M"/>
              </a:rPr>
              <a:t>년부터는 미8군 교회를 시간제로 임대해 예배를 드림 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29000">
              <a:srgbClr val="E0EBF3"/>
            </a:gs>
            <a:gs pos="100000">
              <a:srgbClr val="E0EB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1785918" y="214290"/>
            <a:ext cx="1428728" cy="785794"/>
            <a:chOff x="0" y="3206739"/>
            <a:chExt cx="1285890" cy="857260"/>
          </a:xfrm>
        </p:grpSpPr>
        <p:sp>
          <p:nvSpPr>
            <p:cNvPr id="12" name="타원 11"/>
            <p:cNvSpPr/>
            <p:nvPr/>
          </p:nvSpPr>
          <p:spPr>
            <a:xfrm>
              <a:off x="0" y="3206739"/>
              <a:ext cx="1285890" cy="85726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타원 4"/>
            <p:cNvSpPr/>
            <p:nvPr/>
          </p:nvSpPr>
          <p:spPr>
            <a:xfrm>
              <a:off x="188313" y="3332282"/>
              <a:ext cx="909262" cy="606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algn="ctr" defTabSz="1980246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kumimoji="1" lang="ko-KR" altLang="en-US" sz="2800">
                  <a:solidFill>
                    <a:srgbClr val="580000"/>
                  </a:solidFill>
                </a:rPr>
                <a:t>역사</a:t>
              </a:r>
            </a:p>
          </p:txBody>
        </p:sp>
      </p:grp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1714480" y="1142984"/>
            <a:ext cx="6858048" cy="5429312"/>
          </a:xfrm>
        </p:spPr>
        <p:txBody>
          <a:bodyPr/>
          <a:lstStyle/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2. 발전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1950년 이승만 대통령이 </a:t>
            </a:r>
            <a:r>
              <a:rPr lang="ko-KR" altLang="en-US" sz="1800" dirty="0" err="1">
                <a:latin typeface="HY엽서M"/>
                <a:ea typeface="HY엽서M"/>
              </a:rPr>
              <a:t>군종목사제로</a:t>
            </a:r>
            <a:r>
              <a:rPr lang="ko-KR" altLang="en-US" sz="1800" dirty="0">
                <a:latin typeface="HY엽서M"/>
                <a:ea typeface="HY엽서M"/>
              </a:rPr>
              <a:t> 설치를 명령.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1951년 육본 </a:t>
            </a:r>
            <a:r>
              <a:rPr lang="ko-KR" altLang="en-US" sz="1800" dirty="0" err="1">
                <a:latin typeface="HY엽서M"/>
                <a:ea typeface="HY엽서M"/>
              </a:rPr>
              <a:t>인사국</a:t>
            </a:r>
            <a:r>
              <a:rPr lang="ko-KR" altLang="en-US" sz="1800" dirty="0">
                <a:latin typeface="HY엽서M"/>
                <a:ea typeface="HY엽서M"/>
              </a:rPr>
              <a:t> </a:t>
            </a:r>
            <a:r>
              <a:rPr lang="ko-KR" altLang="en-US" sz="1800" dirty="0" err="1">
                <a:latin typeface="HY엽서M"/>
                <a:ea typeface="HY엽서M"/>
              </a:rPr>
              <a:t>군승과</a:t>
            </a:r>
            <a:r>
              <a:rPr lang="ko-KR" altLang="en-US" sz="1800" dirty="0">
                <a:latin typeface="HY엽서M"/>
                <a:ea typeface="HY엽서M"/>
              </a:rPr>
              <a:t> 설치. 초대 과장 </a:t>
            </a:r>
            <a:r>
              <a:rPr lang="ko-KR" altLang="en-US" sz="1800" dirty="0" err="1">
                <a:latin typeface="HY엽서M"/>
                <a:ea typeface="HY엽서M"/>
              </a:rPr>
              <a:t>김득삼</a:t>
            </a:r>
            <a:r>
              <a:rPr lang="ko-KR" altLang="en-US" sz="1800" dirty="0">
                <a:latin typeface="HY엽서M"/>
                <a:ea typeface="HY엽서M"/>
              </a:rPr>
              <a:t> 목사.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             32명의 목사와 신부가 무보수촉탁신분으로 종군.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1954년 군종감실 설치. 초대 </a:t>
            </a:r>
            <a:r>
              <a:rPr lang="ko-KR" altLang="en-US" sz="1800" dirty="0" err="1">
                <a:latin typeface="HY엽서M"/>
                <a:ea typeface="HY엽서M"/>
              </a:rPr>
              <a:t>군종감</a:t>
            </a:r>
            <a:r>
              <a:rPr lang="ko-KR" altLang="en-US" sz="1800" dirty="0">
                <a:latin typeface="HY엽서M"/>
                <a:ea typeface="HY엽서M"/>
              </a:rPr>
              <a:t> 김형도 목사.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              민간인이던 군목이 현역의 신분으로 바뀜.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1965년 이창식 군목(비둘기부대) 첫 월남 파병. 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1969년 한신 1군 사령관이 </a:t>
            </a:r>
            <a:r>
              <a:rPr lang="ko-KR" altLang="en-US" sz="1800" dirty="0" err="1">
                <a:latin typeface="HY엽서M"/>
                <a:ea typeface="HY엽서M"/>
              </a:rPr>
              <a:t>전군신자화운동</a:t>
            </a:r>
            <a:r>
              <a:rPr lang="ko-KR" altLang="en-US" sz="1800" dirty="0">
                <a:latin typeface="HY엽서M"/>
                <a:ea typeface="HY엽서M"/>
              </a:rPr>
              <a:t> 전개하면서 오토                 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             </a:t>
            </a:r>
            <a:r>
              <a:rPr lang="ko-KR" altLang="en-US" sz="1800" dirty="0" err="1">
                <a:latin typeface="HY엽서M"/>
                <a:ea typeface="HY엽서M"/>
              </a:rPr>
              <a:t>바이</a:t>
            </a:r>
            <a:r>
              <a:rPr lang="ko-KR" altLang="en-US" sz="1800" dirty="0">
                <a:latin typeface="HY엽서M"/>
                <a:ea typeface="HY엽서M"/>
              </a:rPr>
              <a:t> 53대를 </a:t>
            </a:r>
            <a:r>
              <a:rPr lang="ko-KR" altLang="en-US" sz="1800" dirty="0" err="1">
                <a:latin typeface="HY엽서M"/>
                <a:ea typeface="HY엽서M"/>
              </a:rPr>
              <a:t>군종목사</a:t>
            </a:r>
            <a:r>
              <a:rPr lang="ko-KR" altLang="en-US" sz="1800" dirty="0">
                <a:latin typeface="HY엽서M"/>
                <a:ea typeface="HY엽서M"/>
              </a:rPr>
              <a:t> 전용으로 사용토록 지시.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1976년 박정희 대통령이 문은식 </a:t>
            </a:r>
            <a:r>
              <a:rPr lang="ko-KR" altLang="en-US" sz="1800" dirty="0" err="1">
                <a:latin typeface="HY엽서M"/>
                <a:ea typeface="HY엽서M"/>
              </a:rPr>
              <a:t>군종감에게</a:t>
            </a:r>
            <a:r>
              <a:rPr lang="ko-KR" altLang="en-US" sz="1800" dirty="0">
                <a:latin typeface="HY엽서M"/>
                <a:ea typeface="HY엽서M"/>
              </a:rPr>
              <a:t> '신앙전력화' 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            휘호 하사를 통한 </a:t>
            </a:r>
            <a:r>
              <a:rPr lang="ko-KR" altLang="en-US" sz="1800" dirty="0" err="1">
                <a:latin typeface="HY엽서M"/>
                <a:ea typeface="HY엽서M"/>
              </a:rPr>
              <a:t>군종활동을</a:t>
            </a:r>
            <a:r>
              <a:rPr lang="ko-KR" altLang="en-US" sz="1800" dirty="0">
                <a:latin typeface="HY엽서M"/>
                <a:ea typeface="HY엽서M"/>
              </a:rPr>
              <a:t> 장려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HY엽서M"/>
                <a:ea typeface="HY엽서M"/>
              </a:rPr>
              <a:t>    1984년 서울에서 세계 55개국, 6백여 명이 참석한 '</a:t>
            </a:r>
            <a:r>
              <a:rPr lang="ko-KR" altLang="en-US" sz="1800" dirty="0" smtClean="0">
                <a:latin typeface="HY엽서M"/>
                <a:ea typeface="HY엽서M"/>
              </a:rPr>
              <a:t>세계기                     </a:t>
            </a:r>
            <a:endParaRPr lang="en-US" altLang="ko-KR" sz="1800" dirty="0" smtClean="0">
              <a:latin typeface="HY엽서M"/>
              <a:ea typeface="HY엽서M"/>
            </a:endParaRP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en-US" altLang="ko-KR" sz="1800" dirty="0" smtClean="0">
                <a:latin typeface="HY엽서M"/>
                <a:ea typeface="HY엽서M"/>
              </a:rPr>
              <a:t> </a:t>
            </a:r>
            <a:r>
              <a:rPr lang="en-US" altLang="ko-KR" sz="1800" dirty="0" smtClean="0">
                <a:latin typeface="HY엽서M"/>
                <a:ea typeface="HY엽서M"/>
              </a:rPr>
              <a:t>               </a:t>
            </a:r>
            <a:r>
              <a:rPr lang="ko-KR" altLang="en-US" sz="1800" dirty="0" smtClean="0">
                <a:latin typeface="HY엽서M"/>
                <a:ea typeface="HY엽서M"/>
              </a:rPr>
              <a:t>독 장교대회</a:t>
            </a:r>
            <a:r>
              <a:rPr lang="ko-KR" altLang="en-US" sz="1800" dirty="0">
                <a:latin typeface="HY엽서M"/>
                <a:ea typeface="HY엽서M"/>
              </a:rPr>
              <a:t>' 개최 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2071678"/>
            <a:ext cx="6357982" cy="3857652"/>
          </a:xfrm>
        </p:spPr>
        <p:txBody>
          <a:bodyPr/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2200" b="1" dirty="0">
                <a:solidFill>
                  <a:srgbClr val="EE6D1E"/>
                </a:solidFill>
                <a:latin typeface="맑은 고딕"/>
                <a:ea typeface="맑은 고딕"/>
              </a:rPr>
              <a:t>전체 수</a:t>
            </a:r>
            <a:r>
              <a:rPr lang="ko-KR" altLang="en-US" sz="2200" b="1" dirty="0">
                <a:latin typeface="맑은 고딕"/>
                <a:ea typeface="맑은 고딕"/>
              </a:rPr>
              <a:t> </a:t>
            </a:r>
            <a:r>
              <a:rPr lang="en-US" altLang="ko-KR" sz="2200" b="1" dirty="0">
                <a:latin typeface="맑은 고딕"/>
                <a:ea typeface="맑은 고딕"/>
              </a:rPr>
              <a:t>: </a:t>
            </a:r>
            <a:r>
              <a:rPr lang="ko-KR" altLang="en-US" sz="2200" b="1" dirty="0">
                <a:latin typeface="맑은 고딕"/>
                <a:ea typeface="맑은 고딕"/>
              </a:rPr>
              <a:t>494명</a:t>
            </a:r>
          </a:p>
          <a:p>
            <a:pPr>
              <a:lnSpc>
                <a:spcPct val="200000"/>
              </a:lnSpc>
              <a:defRPr lang="ko-KR" altLang="en-US"/>
            </a:pPr>
            <a:endParaRPr lang="en-US" altLang="ko-KR" sz="700" b="1" dirty="0">
              <a:solidFill>
                <a:srgbClr val="EE6D1E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200" b="1" dirty="0">
                <a:solidFill>
                  <a:srgbClr val="EE6D1E"/>
                </a:solidFill>
                <a:latin typeface="맑은 고딕"/>
                <a:ea typeface="맑은 고딕"/>
              </a:rPr>
              <a:t>세부사항</a:t>
            </a:r>
            <a:r>
              <a:rPr lang="ko-KR" altLang="en-US" sz="2200" b="1" dirty="0">
                <a:latin typeface="맑은 고딕"/>
                <a:ea typeface="맑은 고딕"/>
              </a:rPr>
              <a:t> </a:t>
            </a:r>
            <a:r>
              <a:rPr lang="en-US" altLang="ko-KR" sz="2200" b="1" dirty="0">
                <a:latin typeface="맑은 고딕"/>
                <a:ea typeface="맑은 고딕"/>
              </a:rPr>
              <a:t>: </a:t>
            </a:r>
            <a:r>
              <a:rPr lang="ko-KR" altLang="en-US" sz="2200" b="1" dirty="0">
                <a:latin typeface="맑은 고딕"/>
                <a:ea typeface="맑은 고딕"/>
              </a:rPr>
              <a:t>기독교 269명</a:t>
            </a:r>
            <a:r>
              <a:rPr lang="ko-KR" altLang="en-US" sz="1900" b="1" dirty="0">
                <a:latin typeface="맑은 고딕"/>
                <a:ea typeface="맑은 고딕"/>
              </a:rPr>
              <a:t>(</a:t>
            </a:r>
            <a:r>
              <a:rPr lang="ko-KR" altLang="en-US" sz="1900" b="1" dirty="0" err="1">
                <a:latin typeface="맑은 고딕"/>
                <a:ea typeface="맑은 고딕"/>
              </a:rPr>
              <a:t>합동측</a:t>
            </a:r>
            <a:r>
              <a:rPr lang="ko-KR" altLang="en-US" sz="1900" b="1" dirty="0">
                <a:latin typeface="맑은 고딕"/>
                <a:ea typeface="맑은 고딕"/>
              </a:rPr>
              <a:t> 52명, 약 19%) </a:t>
            </a:r>
          </a:p>
          <a:p>
            <a:pPr>
              <a:lnSpc>
                <a:spcPct val="15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200" b="1" spc="71" dirty="0">
                <a:solidFill>
                  <a:srgbClr val="224710"/>
                </a:solidFill>
                <a:latin typeface="맑은 고딕"/>
                <a:ea typeface="맑은 고딕"/>
              </a:rPr>
              <a:t>            </a:t>
            </a:r>
            <a:r>
              <a:rPr lang="ko-KR" altLang="en-US" sz="2200" b="1" spc="71" dirty="0" smtClean="0">
                <a:solidFill>
                  <a:srgbClr val="224710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200" b="1" dirty="0">
                <a:latin typeface="맑은 고딕"/>
                <a:ea typeface="맑은 고딕"/>
              </a:rPr>
              <a:t>천주교   91명 </a:t>
            </a:r>
          </a:p>
          <a:p>
            <a:pPr>
              <a:lnSpc>
                <a:spcPct val="15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200" b="1" dirty="0">
                <a:latin typeface="맑은 고딕"/>
                <a:ea typeface="맑은 고딕"/>
              </a:rPr>
              <a:t>                 </a:t>
            </a:r>
            <a:r>
              <a:rPr lang="ko-KR" altLang="en-US" sz="2200" b="1" dirty="0" smtClean="0">
                <a:latin typeface="맑은 고딕"/>
                <a:ea typeface="맑은 고딕"/>
              </a:rPr>
              <a:t>불교    </a:t>
            </a:r>
            <a:r>
              <a:rPr lang="ko-KR" altLang="en-US" sz="2200" b="1" dirty="0">
                <a:latin typeface="맑은 고딕"/>
                <a:ea typeface="맑은 고딕"/>
              </a:rPr>
              <a:t>133명 </a:t>
            </a:r>
          </a:p>
          <a:p>
            <a:pPr>
              <a:lnSpc>
                <a:spcPct val="150000"/>
              </a:lnSpc>
              <a:buClr>
                <a:srgbClr val="224710"/>
              </a:buClr>
              <a:buNone/>
              <a:defRPr lang="ko-KR" altLang="en-US"/>
            </a:pPr>
            <a:r>
              <a:rPr lang="ko-KR" altLang="en-US" sz="2200" b="1" dirty="0">
                <a:latin typeface="맑은 고딕"/>
                <a:ea typeface="맑은 고딕"/>
              </a:rPr>
              <a:t>                 </a:t>
            </a:r>
            <a:r>
              <a:rPr lang="ko-KR" altLang="en-US" sz="2200" b="1" dirty="0" smtClean="0">
                <a:latin typeface="맑은 고딕"/>
                <a:ea typeface="맑은 고딕"/>
              </a:rPr>
              <a:t>원불교</a:t>
            </a:r>
            <a:r>
              <a:rPr lang="ko-KR" altLang="en-US" sz="2200" b="1" spc="-181" dirty="0" smtClean="0">
                <a:solidFill>
                  <a:srgbClr val="224710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200" b="1" dirty="0">
                <a:latin typeface="맑은 고딕"/>
                <a:ea typeface="맑은 고딕"/>
              </a:rPr>
              <a:t>1명</a:t>
            </a:r>
          </a:p>
        </p:txBody>
      </p:sp>
      <p:grpSp>
        <p:nvGrpSpPr>
          <p:cNvPr id="2" name="그룹 4"/>
          <p:cNvGrpSpPr/>
          <p:nvPr/>
        </p:nvGrpSpPr>
        <p:grpSpPr>
          <a:xfrm>
            <a:off x="1571604" y="285728"/>
            <a:ext cx="1343089" cy="1585120"/>
            <a:chOff x="500066" y="214304"/>
            <a:chExt cx="1343089" cy="1585120"/>
          </a:xfrm>
        </p:grpSpPr>
        <p:sp>
          <p:nvSpPr>
            <p:cNvPr id="6" name="타원 5"/>
            <p:cNvSpPr/>
            <p:nvPr/>
          </p:nvSpPr>
          <p:spPr>
            <a:xfrm>
              <a:off x="500066" y="214304"/>
              <a:ext cx="1343089" cy="158512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타원 4"/>
            <p:cNvSpPr/>
            <p:nvPr/>
          </p:nvSpPr>
          <p:spPr>
            <a:xfrm>
              <a:off x="696757" y="446439"/>
              <a:ext cx="949707" cy="1120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0480" tIns="30480" rIns="30480" bIns="30480" anchor="ctr" anchorCtr="0">
              <a:noAutofit/>
            </a:bodyPr>
            <a:lstStyle/>
            <a:p>
              <a:pPr algn="ctr" defTabSz="1800224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kumimoji="1" lang="ko-KR" altLang="en-US" sz="2400">
                  <a:solidFill>
                    <a:srgbClr val="FFFFFF"/>
                  </a:solidFill>
                  <a:latin typeface="맑은 고딕"/>
                  <a:ea typeface="맑은 고딕"/>
                </a:rPr>
                <a:t>군목</a:t>
              </a:r>
            </a:p>
            <a:p>
              <a:pPr algn="ctr" defTabSz="1800224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kumimoji="1" lang="ko-KR" altLang="en-US" sz="2400">
                  <a:solidFill>
                    <a:srgbClr val="FFFFFF"/>
                  </a:solidFill>
                  <a:latin typeface="맑은 고딕"/>
                  <a:ea typeface="맑은 고딕"/>
                </a:rPr>
                <a:t>현황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4"/>
          <p:cNvSpPr>
            <a:spLocks noGrp="1"/>
          </p:cNvSpPr>
          <p:nvPr>
            <p:ph type="ctrTitle"/>
          </p:nvPr>
        </p:nvSpPr>
        <p:spPr>
          <a:xfrm>
            <a:off x="0" y="2714620"/>
            <a:ext cx="9144000" cy="81597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4800" b="0" i="0">
                <a:solidFill>
                  <a:srgbClr val="367119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울릉도B"/>
                <a:ea typeface="HY울릉도B"/>
              </a:rPr>
              <a:t>군인 사역의 장점과 </a:t>
            </a:r>
          </a:p>
          <a:p>
            <a:pPr>
              <a:defRPr lang="ko-KR" altLang="en-US"/>
            </a:pPr>
            <a:endParaRPr lang="ko-KR" altLang="en-US" sz="4800" b="0" i="0">
              <a:solidFill>
                <a:srgbClr val="367119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울릉도B"/>
              <a:ea typeface="HY울릉도B"/>
            </a:endParaRPr>
          </a:p>
          <a:p>
            <a:pPr>
              <a:defRPr lang="ko-KR" altLang="en-US"/>
            </a:pPr>
            <a:r>
              <a:rPr lang="ko-KR" altLang="en-US" sz="4800" b="0" i="0">
                <a:solidFill>
                  <a:srgbClr val="367119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울릉도B"/>
                <a:ea typeface="HY울릉도B"/>
              </a:rPr>
              <a:t>군종장교의 혜택</a:t>
            </a:r>
          </a:p>
          <a:p>
            <a:pPr>
              <a:defRPr lang="ko-KR" altLang="en-US"/>
            </a:pPr>
            <a:endParaRPr lang="ko-KR" altLang="en-US" sz="4800" b="0" i="0">
              <a:solidFill>
                <a:srgbClr val="367119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울릉도B"/>
              <a:ea typeface="HY울릉도B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korea_0Ae19332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610</Words>
  <Application>Microsoft Office PowerPoint</Application>
  <PresentationFormat>화면 슬라이드 쇼(4:3)</PresentationFormat>
  <Paragraphs>112</Paragraphs>
  <Slides>19</Slides>
  <Notes>3</Notes>
  <HiddenSlides>0</HiddenSlides>
  <MMClips>1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Office 테마</vt:lpstr>
      <vt:lpstr>pptkorea_0Ae19332</vt:lpstr>
      <vt:lpstr>2_디자인 사용자 지정</vt:lpstr>
      <vt:lpstr>군종 목사 아시나요?</vt:lpstr>
      <vt:lpstr>Steven Jobs in Korea Military?</vt:lpstr>
      <vt:lpstr>Who  is ‘Chaplain’? (Identity)</vt:lpstr>
      <vt:lpstr>Come and See!!</vt:lpstr>
      <vt:lpstr>군종목사제도의 역사와  군종장교 현황 </vt:lpstr>
      <vt:lpstr>슬라이드 6</vt:lpstr>
      <vt:lpstr>슬라이드 7</vt:lpstr>
      <vt:lpstr>슬라이드 8</vt:lpstr>
      <vt:lpstr>군인 사역의 장점과   군종장교의 혜택 </vt:lpstr>
      <vt:lpstr>군인사역의 장점</vt:lpstr>
      <vt:lpstr>군종장교의 혜택</vt:lpstr>
      <vt:lpstr>군종장교의 혜택</vt:lpstr>
      <vt:lpstr>군종장교의 혜택</vt:lpstr>
      <vt:lpstr>군종장교의 혜택</vt:lpstr>
      <vt:lpstr>군종장교의 혜택</vt:lpstr>
      <vt:lpstr>군종장교의 혜택</vt:lpstr>
      <vt:lpstr>Conclusion</vt:lpstr>
      <vt:lpstr>Misunderstanding</vt:lpstr>
      <vt:lpstr>Welcome to our Team!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HK</dc:creator>
  <cp:lastModifiedBy>충성대 교회</cp:lastModifiedBy>
  <cp:revision>21</cp:revision>
  <dcterms:created xsi:type="dcterms:W3CDTF">2010-03-15T13:36:45Z</dcterms:created>
  <dcterms:modified xsi:type="dcterms:W3CDTF">2013-04-24T01:02:11Z</dcterms:modified>
</cp:coreProperties>
</file>